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809259269176919E-2"/>
          <c:y val="0.10379566631840922"/>
          <c:w val="0.90548965893211075"/>
          <c:h val="0.76274256980013422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B8B-4D68-9F4B-3E3E5245EF39}"/>
              </c:ext>
            </c:extLst>
          </c:dPt>
          <c:dPt>
            <c:idx val="1"/>
            <c:bubble3D val="0"/>
            <c:explosion val="1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B8B-4D68-9F4B-3E3E5245EF39}"/>
              </c:ext>
            </c:extLst>
          </c:dPt>
          <c:dPt>
            <c:idx val="2"/>
            <c:bubble3D val="0"/>
            <c:explosion val="3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B8B-4D68-9F4B-3E3E5245EF39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8B-4D68-9F4B-3E3E5245EF3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8B-4D68-9F4B-3E3E5245EF3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8B-4D68-9F4B-3E3E5245EF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Удовлетворен/а съм</c:v>
                </c:pt>
                <c:pt idx="1">
                  <c:v>Неудовлетворен/а съм</c:v>
                </c:pt>
                <c:pt idx="2">
                  <c:v>не знам/не мога да преценя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0.97</c:v>
                </c:pt>
                <c:pt idx="1">
                  <c:v>0.03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8B-4D68-9F4B-3E3E5245E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9226669582968794"/>
          <c:w val="0.95972222222222225"/>
          <c:h val="0.6905355059784192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5F-43F4-920A-B832FF96B4BA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5F-43F4-920A-B832FF96B4BA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5F-43F4-920A-B832FF96B4BA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95F-43F4-920A-B832FF96B4B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5F-43F4-920A-B832FF96B4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329C07-F733-4DFD-98AA-777A88A3EC3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95F-43F4-920A-B832FF96B4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95F-43F4-920A-B832FF96B4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AE1BA2-B28D-451E-8EC5-07F87CF7BD4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95F-43F4-920A-B832FF96B4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ще помагам в къщи</c:v>
                </c:pt>
                <c:pt idx="1">
                  <c:v>ще посещава частни уроци</c:v>
                </c:pt>
                <c:pt idx="2">
                  <c:v>ще търся помощ от учителите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0.03</c:v>
                </c:pt>
                <c:pt idx="2">
                  <c:v>0.27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5F-43F4-920A-B832FF96B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9226669582968794"/>
          <c:w val="0.95972222222222225"/>
          <c:h val="0.6905355059784192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C9-4A77-BBAC-B4E5670F228A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C9-4A77-BBAC-B4E5670F228A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DC9-4A77-BBAC-B4E5670F228A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DC9-4A77-BBAC-B4E5670F228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DC9-4A77-BBAC-B4E5670F228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329C07-F733-4DFD-98AA-777A88A3EC3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DC9-4A77-BBAC-B4E5670F228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DC9-4A77-BBAC-B4E5670F228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AE1BA2-B28D-451E-8EC5-07F87CF7BD4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DC9-4A77-BBAC-B4E5670F22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зная</c:v>
                </c:pt>
                <c:pt idx="1">
                  <c:v>не зная</c:v>
                </c:pt>
                <c:pt idx="2">
                  <c:v>нямам информация</c:v>
                </c:pt>
                <c:pt idx="3">
                  <c:v>друго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0.37</c:v>
                </c:pt>
                <c:pt idx="2">
                  <c:v>0.17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C9-4A77-BBAC-B4E5670F2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9226669582968794"/>
          <c:w val="0.95972222222222225"/>
          <c:h val="0.6905355059784192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C3-4E39-9CE0-03C47CE987C2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C3-4E39-9CE0-03C47CE987C2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6C3-4E39-9CE0-03C47CE987C2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6C3-4E39-9CE0-03C47CE987C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C3-4E39-9CE0-03C47CE987C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4329C07-F733-4DFD-98AA-777A88A3EC3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6C3-4E39-9CE0-03C47CE987C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6C3-4E39-9CE0-03C47CE987C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FAE1BA2-B28D-451E-8EC5-07F87CF7BD4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6C3-4E39-9CE0-03C47CE987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знам</c:v>
                </c:pt>
                <c:pt idx="3">
                  <c:v>друго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0.06</c:v>
                </c:pt>
                <c:pt idx="2">
                  <c:v>0.08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C3-4E39-9CE0-03C47CE98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9226669582968794"/>
          <c:w val="0.95972222222222225"/>
          <c:h val="0.6905355059784192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C95-4EA7-A774-C28B07DB5FCE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C95-4EA7-A774-C28B07DB5FCE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C95-4EA7-A774-C28B07DB5FCE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C95-4EA7-A774-C28B07DB5FC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C95-4EA7-A774-C28B07DB5FC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4329C07-F733-4DFD-98AA-777A88A3EC3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C95-4EA7-A774-C28B07DB5FC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C95-4EA7-A774-C28B07DB5FC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FAE1BA2-B28D-451E-8EC5-07F87CF7BD4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C95-4EA7-A774-C28B07DB5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зная</c:v>
                </c:pt>
                <c:pt idx="1">
                  <c:v>не зная</c:v>
                </c:pt>
                <c:pt idx="2">
                  <c:v>нямам информация</c:v>
                </c:pt>
                <c:pt idx="3">
                  <c:v>друго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0.3</c:v>
                </c:pt>
                <c:pt idx="2">
                  <c:v>0.19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95-4EA7-A774-C28B07DB5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7.439924176144648E-2"/>
          <c:w val="0.89722222222222214"/>
          <c:h val="0.74992782152230975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F3E-4BF3-94F5-29A9971810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F3E-4BF3-94F5-29A9971810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F3E-4BF3-94F5-29A9971810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F3E-4BF3-94F5-29A9971810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Sheet1!$A$3:$A$6</c:f>
              <c:strCache>
                <c:ptCount val="4"/>
                <c:pt idx="0">
                  <c:v>ще се обърна към класен ръководител и учителите</c:v>
                </c:pt>
                <c:pt idx="1">
                  <c:v>ще се обърна към родителите на другото дете</c:v>
                </c:pt>
                <c:pt idx="2">
                  <c:v>ще уведомя ръководството на училището</c:v>
                </c:pt>
                <c:pt idx="3">
                  <c:v>ще проведа разговор с детето си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0.66</c:v>
                </c:pt>
                <c:pt idx="1">
                  <c:v>0.18</c:v>
                </c:pt>
                <c:pt idx="2">
                  <c:v>0.1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3E-4BF3-94F5-29A997181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A53-4CF0-9E23-50B197174A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A53-4CF0-9E23-50B197174A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A53-4CF0-9E23-50B197174A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A53-4CF0-9E23-50B197174A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A53-4CF0-9E23-50B197174A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индивидуални срещи лице в лице</c:v>
                </c:pt>
                <c:pt idx="1">
                  <c:v>проследяване на бележника</c:v>
                </c:pt>
                <c:pt idx="2">
                  <c:v>конференции учители-родители</c:v>
                </c:pt>
                <c:pt idx="3">
                  <c:v>контакт по телефона</c:v>
                </c:pt>
                <c:pt idx="4">
                  <c:v>контакт по имейл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0.38</c:v>
                </c:pt>
                <c:pt idx="1">
                  <c:v>0.16</c:v>
                </c:pt>
                <c:pt idx="2">
                  <c:v>0.15</c:v>
                </c:pt>
                <c:pt idx="3">
                  <c:v>0.3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53-4CF0-9E23-50B197174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A69-4184-A3EC-9D301ECCB6FC}"/>
              </c:ext>
            </c:extLst>
          </c:dPt>
          <c:dPt>
            <c:idx val="1"/>
            <c:bubble3D val="0"/>
            <c:explosion val="1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A69-4184-A3EC-9D301ECCB6FC}"/>
              </c:ext>
            </c:extLst>
          </c:dPt>
          <c:dPt>
            <c:idx val="2"/>
            <c:bubble3D val="0"/>
            <c:explosion val="3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A69-4184-A3EC-9D301ECCB6F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69-4184-A3EC-9D301ECCB6F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69-4184-A3EC-9D301ECCB6F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69-4184-A3EC-9D301ECCB6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Удовлетворен/а съм</c:v>
                </c:pt>
                <c:pt idx="1">
                  <c:v>Неудовлетворен/а съм</c:v>
                </c:pt>
                <c:pt idx="2">
                  <c:v>не знам/не мога да преценя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0.81</c:v>
                </c:pt>
                <c:pt idx="1">
                  <c:v>0.11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69-4184-A3EC-9D301ECCB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944444444444442E-2"/>
          <c:y val="7.6525955088947217E-2"/>
          <c:w val="0.96805555555555556"/>
          <c:h val="0.7136836541265675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3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73-475D-BEFA-3C4C447FBD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73-475D-BEFA-3C4C447FBDF1}"/>
              </c:ext>
            </c:extLst>
          </c:dPt>
          <c:dPt>
            <c:idx val="2"/>
            <c:bubble3D val="0"/>
            <c:explosion val="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073-475D-BEFA-3C4C447FBDF1}"/>
              </c:ext>
            </c:extLst>
          </c:dPt>
          <c:dPt>
            <c:idx val="3"/>
            <c:bubble3D val="0"/>
            <c:explosion val="22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073-475D-BEFA-3C4C447FBD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073-475D-BEFA-3C4C447FBD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Sheet1!$A$3:$A$7</c:f>
              <c:strCache>
                <c:ptCount val="5"/>
                <c:pt idx="0">
                  <c:v>лично</c:v>
                </c:pt>
                <c:pt idx="1">
                  <c:v>ел.поща</c:v>
                </c:pt>
                <c:pt idx="2">
                  <c:v>събития на класа</c:v>
                </c:pt>
                <c:pt idx="3">
                  <c:v>телефон</c:v>
                </c:pt>
                <c:pt idx="4">
                  <c:v>не общувам</c:v>
                </c:pt>
              </c:strCache>
            </c:strRef>
          </c:cat>
          <c:val>
            <c:numRef>
              <c:f>Sheet1!$B$3:$B$7</c:f>
              <c:numCache>
                <c:formatCode>0%</c:formatCode>
                <c:ptCount val="5"/>
                <c:pt idx="0">
                  <c:v>0.61</c:v>
                </c:pt>
                <c:pt idx="1">
                  <c:v>0</c:v>
                </c:pt>
                <c:pt idx="2">
                  <c:v>0.1</c:v>
                </c:pt>
                <c:pt idx="3">
                  <c:v>0.28999999999999998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73-475D-BEFA-3C4C447FB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070428696412946E-2"/>
          <c:y val="0.78298556430446198"/>
          <c:w val="0.88619247594050743"/>
          <c:h val="0.189236657917760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820622375524561"/>
          <c:w val="1"/>
          <c:h val="0.74459612623336202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C40-479A-BF1D-E01B8C6BB451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C40-479A-BF1D-E01B8C6BB451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C40-479A-BF1D-E01B8C6BB451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C40-479A-BF1D-E01B8C6BB45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C40-479A-BF1D-E01B8C6BB45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4329C07-F733-4DFD-98AA-777A88A3EC3B}" type="VALUE">
                      <a:rPr lang="en-US" sz="1600"/>
                      <a:pPr>
                        <a:defRPr sz="12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C40-479A-BF1D-E01B8C6BB4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C40-479A-BF1D-E01B8C6BB4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AE1BA2-B28D-451E-8EC5-07F87CF7BD4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C40-479A-BF1D-E01B8C6BB4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от детето ми</c:v>
                </c:pt>
                <c:pt idx="1">
                  <c:v>от бележника</c:v>
                </c:pt>
                <c:pt idx="2">
                  <c:v>обаждане по тел.</c:v>
                </c:pt>
                <c:pt idx="3">
                  <c:v>получавам имейл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0.63</c:v>
                </c:pt>
                <c:pt idx="1">
                  <c:v>0.37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40-479A-BF1D-E01B8C6BB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7.439924176144648E-2"/>
          <c:w val="0.85"/>
          <c:h val="0.7128907844852726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CB-4840-B51E-5DF4DF283B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CB-4840-B51E-5DF4DF283B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CB-4840-B51E-5DF4DF283B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6CB-4840-B51E-5DF4DF283B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4"/>
                <c:pt idx="0">
                  <c:v>винаги</c:v>
                </c:pt>
                <c:pt idx="1">
                  <c:v>често</c:v>
                </c:pt>
                <c:pt idx="2">
                  <c:v>рядко</c:v>
                </c:pt>
                <c:pt idx="3">
                  <c:v>никога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0.86</c:v>
                </c:pt>
                <c:pt idx="1">
                  <c:v>0.14000000000000001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CB-4840-B51E-5DF4DF283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7.439924176144648E-2"/>
          <c:w val="0.89722222222222214"/>
          <c:h val="0.74992782152230975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36-48FA-B19D-ED161E245580}"/>
              </c:ext>
            </c:extLst>
          </c:dPt>
          <c:dPt>
            <c:idx val="1"/>
            <c:bubble3D val="0"/>
            <c:explosion val="17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36-48FA-B19D-ED161E245580}"/>
              </c:ext>
            </c:extLst>
          </c:dPt>
          <c:dPt>
            <c:idx val="2"/>
            <c:bubble3D val="0"/>
            <c:explosion val="2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36-48FA-B19D-ED161E2455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136-48FA-B19D-ED161E2455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4"/>
                <c:pt idx="0">
                  <c:v>да</c:v>
                </c:pt>
                <c:pt idx="1">
                  <c:v>когато е необходимо</c:v>
                </c:pt>
                <c:pt idx="2">
                  <c:v>не</c:v>
                </c:pt>
                <c:pt idx="3">
                  <c:v>друго...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0.72</c:v>
                </c:pt>
                <c:pt idx="1">
                  <c:v>0.19</c:v>
                </c:pt>
                <c:pt idx="2">
                  <c:v>0.09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36-48FA-B19D-ED161E245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9226669582968794"/>
          <c:w val="0.95972222222222225"/>
          <c:h val="0.6905355059784192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3E2-4416-B5A2-DBBF2478089C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3E2-4416-B5A2-DBBF2478089C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3E2-4416-B5A2-DBBF2478089C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3E2-4416-B5A2-DBBF2478089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E2-4416-B5A2-DBBF2478089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4329C07-F733-4DFD-98AA-777A88A3EC3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E2-4416-B5A2-DBBF2478089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E2-4416-B5A2-DBBF2478089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FAE1BA2-B28D-451E-8EC5-07F87CF7BD4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E2-4416-B5A2-DBBF24780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всеки ден</c:v>
                </c:pt>
                <c:pt idx="1">
                  <c:v>веднъж седмично</c:v>
                </c:pt>
                <c:pt idx="2">
                  <c:v>веднъж месечно</c:v>
                </c:pt>
                <c:pt idx="3">
                  <c:v>не се информирам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0.36</c:v>
                </c:pt>
                <c:pt idx="2">
                  <c:v>0.03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E2-4416-B5A2-DBBF24780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9226669582968794"/>
          <c:w val="0.95972222222222225"/>
          <c:h val="0.6905355059784192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6B-4237-8788-EF99F93172A9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6B-4237-8788-EF99F93172A9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6B-4237-8788-EF99F93172A9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16B-4237-8788-EF99F93172A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16B-4237-8788-EF99F93172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329C07-F733-4DFD-98AA-777A88A3EC3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16B-4237-8788-EF99F93172A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16B-4237-8788-EF99F93172A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AE1BA2-B28D-451E-8EC5-07F87CF7BD4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16B-4237-8788-EF99F9317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от детето ми</c:v>
                </c:pt>
                <c:pt idx="1">
                  <c:v>от бележника</c:v>
                </c:pt>
                <c:pt idx="2">
                  <c:v>не се информирам</c:v>
                </c:pt>
                <c:pt idx="3">
                  <c:v>друго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0.19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6B-4237-8788-EF99F9317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9226669582968794"/>
          <c:w val="0.95972222222222225"/>
          <c:h val="0.6905355059784192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E6A-4CA7-86EA-08E9F017B8D8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E6A-4CA7-86EA-08E9F017B8D8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E6A-4CA7-86EA-08E9F017B8D8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E6A-4CA7-86EA-08E9F017B8D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7E0262-CAE0-410D-BE2B-521D3DAEDEA2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E6A-4CA7-86EA-08E9F017B8D8}"/>
                </c:ext>
              </c:extLst>
            </c:dLbl>
            <c:dLbl>
              <c:idx val="1"/>
              <c:layout>
                <c:manualLayout>
                  <c:x val="5.0826592594988902E-2"/>
                  <c:y val="-4.8625936019446965E-3"/>
                </c:manualLayout>
              </c:layout>
              <c:tx>
                <c:rich>
                  <a:bodyPr/>
                  <a:lstStyle/>
                  <a:p>
                    <a:fld id="{D4329C07-F733-4DFD-98AA-777A88A3EC3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E6A-4CA7-86EA-08E9F017B8D8}"/>
                </c:ext>
              </c:extLst>
            </c:dLbl>
            <c:dLbl>
              <c:idx val="2"/>
              <c:layout>
                <c:manualLayout>
                  <c:x val="-6.2980572581277728E-3"/>
                  <c:y val="-5.093070484602142E-2"/>
                </c:manualLayout>
              </c:layout>
              <c:tx>
                <c:rich>
                  <a:bodyPr/>
                  <a:lstStyle/>
                  <a:p>
                    <a:fld id="{3BD5DDF5-A2F0-438F-9AEE-0AEBF266795D}" type="VALUE">
                      <a:rPr lang="en-US" sz="16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E6A-4CA7-86EA-08E9F017B8D8}"/>
                </c:ext>
              </c:extLst>
            </c:dLbl>
            <c:dLbl>
              <c:idx val="3"/>
              <c:layout>
                <c:manualLayout>
                  <c:x val="-4.2880490730773886E-2"/>
                  <c:y val="1.36435072191238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FAE1BA2-B28D-451E-8EC5-07F87CF7BD45}" type="VALUE">
                      <a:rPr lang="en-US" sz="1600"/>
                      <a:pPr>
                        <a:defRPr sz="20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759351098777645E-2"/>
                      <c:h val="7.988537502763803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E6A-4CA7-86EA-08E9F017B8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се информирам</c:v>
                </c:pt>
                <c:pt idx="2">
                  <c:v>не мога да преценя</c:v>
                </c:pt>
                <c:pt idx="3">
                  <c:v>друго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6A-4CA7-86EA-08E9F017B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1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6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6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9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6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5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C97A-0212-4CA0-956E-7ED394DF8E2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8031-8B47-49F9-9582-969DC4A7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0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3861"/>
          </a:xfrm>
        </p:spPr>
        <p:txBody>
          <a:bodyPr/>
          <a:lstStyle/>
          <a:p>
            <a:r>
              <a:rPr lang="bg-BG" b="1" dirty="0" smtClean="0"/>
              <a:t>НП „Заедно за всяко дете“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6808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bg-BG" b="1" dirty="0" smtClean="0"/>
              <a:t>Модул „Добри практики за взаимодействие на образователните институции с родителите</a:t>
            </a:r>
          </a:p>
          <a:p>
            <a:endParaRPr lang="bg-BG" b="1" dirty="0"/>
          </a:p>
          <a:p>
            <a:r>
              <a:rPr lang="bg-BG" b="1" dirty="0" smtClean="0"/>
              <a:t>ВЪПРОСНИК ЗА РОДИТЕЛИ</a:t>
            </a:r>
            <a:endParaRPr lang="en-US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88" y="560388"/>
            <a:ext cx="11430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39787" y="9084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  <a:tab pos="1695450" algn="l"/>
              </a:tabLst>
            </a:pPr>
            <a:r>
              <a: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ОбУ „ВАСИЛ ЛЕВСКИ” С.ЮРУКОВО, ОБЩ.ЯКОРУДА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  <a:tab pos="1695450" algn="l"/>
              </a:tabLst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r>
              <a:rPr kumimoji="0" lang="ru-RU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bg-BG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Тел. 0893605305; </a:t>
            </a: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kumimoji="0" lang="ru-RU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mail</a:t>
            </a:r>
            <a:r>
              <a:rPr kumimoji="0" lang="ru-RU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kumimoji="0" lang="en-US" altLang="en-US" sz="1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</a:t>
            </a:r>
            <a:r>
              <a:rPr kumimoji="0" lang="ru-RU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_</a:t>
            </a:r>
            <a:r>
              <a:rPr kumimoji="0" lang="en-US" altLang="en-US" sz="1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yurukovo</a:t>
            </a:r>
            <a:r>
              <a:rPr kumimoji="0" lang="ru-RU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@</a:t>
            </a:r>
            <a:r>
              <a:rPr kumimoji="0" lang="en-US" altLang="en-US" sz="1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abv</a:t>
            </a:r>
            <a:r>
              <a:rPr kumimoji="0" lang="ru-RU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  <a:tab pos="1695450" algn="l"/>
              </a:tabLst>
            </a:pPr>
            <a:r>
              <a: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ru-R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6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700" b="1" dirty="0" smtClean="0"/>
              <a:t>9.</a:t>
            </a:r>
            <a:r>
              <a:rPr lang="bg-BG" sz="2700" b="1" dirty="0"/>
              <a:t> Знаете ли че детето ви среща/не среща трудности?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342330"/>
              </p:ext>
            </p:extLst>
          </p:nvPr>
        </p:nvGraphicFramePr>
        <p:xfrm>
          <a:off x="449451" y="1690689"/>
          <a:ext cx="11282765" cy="469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4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700" b="1" dirty="0" smtClean="0"/>
              <a:t>10.</a:t>
            </a:r>
            <a:r>
              <a:rPr lang="bg-BG" sz="2700" b="1" dirty="0"/>
              <a:t> Какво ще предприемете, ако има трудности: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102572"/>
              </p:ext>
            </p:extLst>
          </p:nvPr>
        </p:nvGraphicFramePr>
        <p:xfrm>
          <a:off x="495946" y="1425844"/>
          <a:ext cx="11205274" cy="494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60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700" b="1" dirty="0" smtClean="0"/>
              <a:t>11.</a:t>
            </a:r>
            <a:r>
              <a:rPr lang="bg-BG" sz="2700" b="1" dirty="0"/>
              <a:t> Вие лично знаете/не знаете дали вашето дете е ставало свидетел на някакъв вид агресия?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280973"/>
              </p:ext>
            </p:extLst>
          </p:nvPr>
        </p:nvGraphicFramePr>
        <p:xfrm>
          <a:off x="542441" y="1518834"/>
          <a:ext cx="11189775" cy="5005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616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700" b="1" dirty="0" smtClean="0"/>
              <a:t>12.</a:t>
            </a:r>
            <a:r>
              <a:rPr lang="bg-BG" sz="2700" b="1" dirty="0"/>
              <a:t> Би ли споделило, ако е свидетел на агресия?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280562"/>
              </p:ext>
            </p:extLst>
          </p:nvPr>
        </p:nvGraphicFramePr>
        <p:xfrm>
          <a:off x="526942" y="1503337"/>
          <a:ext cx="11065790" cy="500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946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700" b="1" dirty="0" smtClean="0"/>
              <a:t>13. </a:t>
            </a:r>
            <a:r>
              <a:rPr lang="bg-BG" sz="2700" b="1" dirty="0"/>
              <a:t>Знаете или Не, че вашето дете е участвало в агресия/сбиване в училище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377888"/>
              </p:ext>
            </p:extLst>
          </p:nvPr>
        </p:nvGraphicFramePr>
        <p:xfrm>
          <a:off x="449452" y="1690689"/>
          <a:ext cx="10904348" cy="469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29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700" b="1" dirty="0" smtClean="0"/>
              <a:t>1</a:t>
            </a:r>
            <a:r>
              <a:rPr lang="en-US" sz="2700" b="1" dirty="0" smtClean="0"/>
              <a:t>4</a:t>
            </a:r>
            <a:r>
              <a:rPr lang="bg-BG" sz="2700" b="1" dirty="0" smtClean="0"/>
              <a:t>. Какво вие лично ще предприемете, ако вашето дете е потърпевшо от агресивно поведение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438272"/>
              </p:ext>
            </p:extLst>
          </p:nvPr>
        </p:nvGraphicFramePr>
        <p:xfrm>
          <a:off x="178130" y="1282536"/>
          <a:ext cx="11827823" cy="546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9940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700" b="1" dirty="0" smtClean="0"/>
              <a:t>15. </a:t>
            </a:r>
            <a:r>
              <a:rPr lang="bg-BG" sz="2700" b="1" dirty="0"/>
              <a:t>Какъв контакт с училището и учителите предпочитате? Можете да изберете повече от един отговор.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111541"/>
              </p:ext>
            </p:extLst>
          </p:nvPr>
        </p:nvGraphicFramePr>
        <p:xfrm>
          <a:off x="418454" y="1690688"/>
          <a:ext cx="10935346" cy="486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349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283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/>
              <a:t>16. Какво е Вашето мнение и предложения за по-добро сътрудничество с училището на Вашите деца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Доволни сме;</a:t>
            </a:r>
          </a:p>
          <a:p>
            <a:r>
              <a:rPr lang="bg-BG" dirty="0" smtClean="0"/>
              <a:t>Добро мнение;</a:t>
            </a:r>
          </a:p>
          <a:p>
            <a:r>
              <a:rPr lang="bg-BG" dirty="0" smtClean="0"/>
              <a:t>По-добро взаимодействие между  родители и учители-повече контакти;</a:t>
            </a:r>
          </a:p>
          <a:p>
            <a:r>
              <a:rPr lang="bg-BG" dirty="0" smtClean="0"/>
              <a:t>Участие в повече проекти и организиране на мероприятия с участието на родители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79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39" y="365125"/>
            <a:ext cx="11067803" cy="1325563"/>
          </a:xfrm>
        </p:spPr>
        <p:txBody>
          <a:bodyPr>
            <a:normAutofit/>
          </a:bodyPr>
          <a:lstStyle/>
          <a:p>
            <a:r>
              <a:rPr lang="bg-BG" sz="2400" dirty="0" smtClean="0"/>
              <a:t>17. </a:t>
            </a:r>
            <a:r>
              <a:rPr lang="bg-BG" sz="2400" b="1" dirty="0" smtClean="0"/>
              <a:t>Считате ли, че вие, когато сте били ученик имате пропуски в образованието си, за които съжалявате сега и не желаете вашето дете да ги повтаря. Какви са те?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Около 64% от родителите отговарят, че имат пропуски и не желаят децата им да ги допускат – родители с основно и средно образование</a:t>
            </a:r>
          </a:p>
          <a:p>
            <a:r>
              <a:rPr lang="bg-BG" sz="2400" dirty="0" smtClean="0"/>
              <a:t>Другите 36% отговарят, че нямат пропуски </a:t>
            </a:r>
            <a:r>
              <a:rPr lang="bg-BG" sz="2400" dirty="0"/>
              <a:t>- обикновенно това са родителите с висше </a:t>
            </a:r>
            <a:r>
              <a:rPr lang="bg-BG" sz="2400" dirty="0" smtClean="0"/>
              <a:t>образование</a:t>
            </a:r>
            <a:endParaRPr lang="bg-BG" sz="2400" dirty="0"/>
          </a:p>
          <a:p>
            <a:endParaRPr lang="bg-BG" sz="1800" dirty="0" smtClean="0"/>
          </a:p>
          <a:p>
            <a:r>
              <a:rPr lang="bg-BG" sz="2400" dirty="0" smtClean="0"/>
              <a:t>Образование на анкетираните родители:</a:t>
            </a:r>
          </a:p>
          <a:p>
            <a:pPr lvl="1"/>
            <a:r>
              <a:rPr lang="bg-BG" sz="2000" dirty="0" smtClean="0"/>
              <a:t>Основно – 5 родители / 4 в прог.етап и 1 в нач.етап/;</a:t>
            </a:r>
          </a:p>
          <a:p>
            <a:pPr lvl="1"/>
            <a:r>
              <a:rPr lang="bg-BG" sz="2000" dirty="0" smtClean="0"/>
              <a:t>Средно – 24 родители / 9 в прог.етап и 15 в нач.етап/</a:t>
            </a:r>
          </a:p>
          <a:p>
            <a:pPr lvl="1"/>
            <a:r>
              <a:rPr lang="bg-BG" sz="2000" dirty="0" smtClean="0"/>
              <a:t>Висше – 4 родители / 1 в прог.етап и 3 в нач.етап/;</a:t>
            </a:r>
          </a:p>
          <a:p>
            <a:pPr lvl="1"/>
            <a:r>
              <a:rPr lang="bg-BG" sz="2000" dirty="0" smtClean="0"/>
              <a:t>Не са посочили – 2 родители.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158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/>
              <a:t>1</a:t>
            </a:r>
            <a:r>
              <a:rPr lang="bg-BG" sz="2400" b="1" dirty="0" smtClean="0"/>
              <a:t>. Доволни ли сте от влиянието на училището върху вашето дете?</a:t>
            </a:r>
            <a:endParaRPr lang="en-US" sz="24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857379"/>
              </p:ext>
            </p:extLst>
          </p:nvPr>
        </p:nvGraphicFramePr>
        <p:xfrm>
          <a:off x="108488" y="1690689"/>
          <a:ext cx="12083512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8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dirty="0" smtClean="0"/>
              <a:t>2.</a:t>
            </a:r>
            <a:r>
              <a:rPr lang="bg-BG" dirty="0"/>
              <a:t> </a:t>
            </a:r>
            <a:r>
              <a:rPr lang="bg-BG" sz="2700" b="1" dirty="0"/>
              <a:t>Удовлетворени ли сте от училищната среда?</a:t>
            </a:r>
            <a:r>
              <a:rPr lang="en-US" dirty="0"/>
              <a:t/>
            </a:r>
            <a:br>
              <a:rPr lang="en-US" dirty="0"/>
            </a:b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442071"/>
              </p:ext>
            </p:extLst>
          </p:nvPr>
        </p:nvGraphicFramePr>
        <p:xfrm>
          <a:off x="838200" y="1580828"/>
          <a:ext cx="10863020" cy="500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3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 smtClean="0"/>
              <a:t>3.</a:t>
            </a:r>
            <a:r>
              <a:rPr lang="bg-BG" sz="2700" b="1" dirty="0"/>
              <a:t> Вие лично как общувате с класния ръководител на вашето дете?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133491"/>
              </p:ext>
            </p:extLst>
          </p:nvPr>
        </p:nvGraphicFramePr>
        <p:xfrm>
          <a:off x="838200" y="1436914"/>
          <a:ext cx="10515600" cy="478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3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702" y="1326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sz="2700" b="1" dirty="0" smtClean="0"/>
              <a:t>4.</a:t>
            </a:r>
            <a:r>
              <a:rPr lang="bg-BG" sz="2700" b="1" dirty="0"/>
              <a:t> Вие лично как се информирате за родителски срещи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470531"/>
              </p:ext>
            </p:extLst>
          </p:nvPr>
        </p:nvGraphicFramePr>
        <p:xfrm>
          <a:off x="588935" y="1458215"/>
          <a:ext cx="11127783" cy="491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3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700" b="1" dirty="0" smtClean="0"/>
              <a:t>5.</a:t>
            </a:r>
            <a:r>
              <a:rPr lang="bg-BG" sz="2700" b="1" dirty="0"/>
              <a:t> Вие лично посещавате ли родителски срещи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010558"/>
              </p:ext>
            </p:extLst>
          </p:nvPr>
        </p:nvGraphicFramePr>
        <p:xfrm>
          <a:off x="356260" y="1282535"/>
          <a:ext cx="10997540" cy="514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856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700" b="1" dirty="0" smtClean="0"/>
              <a:t>6.</a:t>
            </a:r>
            <a:r>
              <a:rPr lang="bg-BG" sz="2700" b="1" dirty="0"/>
              <a:t> Вие лично провеждате ли разговор с детето си преди да отидете на родителска среща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876001"/>
              </p:ext>
            </p:extLst>
          </p:nvPr>
        </p:nvGraphicFramePr>
        <p:xfrm>
          <a:off x="427511" y="1365663"/>
          <a:ext cx="11091553" cy="504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72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 smtClean="0"/>
              <a:t>7.</a:t>
            </a:r>
            <a:r>
              <a:rPr lang="bg-BG" sz="2400" b="1" dirty="0"/>
              <a:t> </a:t>
            </a:r>
            <a:r>
              <a:rPr lang="bg-BG" sz="2700" b="1" dirty="0"/>
              <a:t>Вие лично колко често се информирате за вашето дете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470728"/>
              </p:ext>
            </p:extLst>
          </p:nvPr>
        </p:nvGraphicFramePr>
        <p:xfrm>
          <a:off x="1053885" y="1690688"/>
          <a:ext cx="9577951" cy="4663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91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700" b="1" dirty="0" smtClean="0"/>
              <a:t>8.</a:t>
            </a:r>
            <a:r>
              <a:rPr lang="bg-BG" sz="2700" b="1" dirty="0"/>
              <a:t> Вие лично как най-общо се информирате, ако детето ви има затруднения/успехи?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975715"/>
              </p:ext>
            </p:extLst>
          </p:nvPr>
        </p:nvGraphicFramePr>
        <p:xfrm>
          <a:off x="557939" y="1690689"/>
          <a:ext cx="11003797" cy="481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27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</TotalTime>
  <Words>442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НП „Заедно за всяко дете“</vt:lpstr>
      <vt:lpstr>1. Доволни ли сте от влиянието на училището върху вашето дете?</vt:lpstr>
      <vt:lpstr>2. Удовлетворени ли сте от училищната среда? </vt:lpstr>
      <vt:lpstr>3. Вие лично как общувате с класния ръководител на вашето дете? </vt:lpstr>
      <vt:lpstr>4. Вие лично как се информирате за родителски срещи </vt:lpstr>
      <vt:lpstr>5. Вие лично посещавате ли родителски срещи </vt:lpstr>
      <vt:lpstr>6. Вие лично провеждате ли разговор с детето си преди да отидете на родителска среща </vt:lpstr>
      <vt:lpstr>7. Вие лично колко често се информирате за вашето дете </vt:lpstr>
      <vt:lpstr>8. Вие лично как най-общо се информирате, ако детето ви има затруднения/успехи? </vt:lpstr>
      <vt:lpstr>9. Знаете ли че детето ви среща/не среща трудности? </vt:lpstr>
      <vt:lpstr>10. Какво ще предприемете, ако има трудности: </vt:lpstr>
      <vt:lpstr>11. Вие лично знаете/не знаете дали вашето дете е ставало свидетел на някакъв вид агресия? </vt:lpstr>
      <vt:lpstr>12. Би ли споделило, ако е свидетел на агресия? </vt:lpstr>
      <vt:lpstr>13. Знаете или Не, че вашето дете е участвало в агресия/сбиване в училище </vt:lpstr>
      <vt:lpstr>14. Какво вие лично ще предприемете, ако вашето дете е потърпевшо от агресивно поведение </vt:lpstr>
      <vt:lpstr>15. Какъв контакт с училището и учителите предпочитате? Можете да изберете повече от един отговор.  </vt:lpstr>
      <vt:lpstr>16. Какво е Вашето мнение и предложения за по-добро сътрудничество с училището на Вашите деца</vt:lpstr>
      <vt:lpstr>17. Считате ли, че вие, когато сте били ученик имате пропуски в образованието си, за които съжалявате сега и не желаете вашето дете да ги повтаря. Какви са те?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Salih</cp:lastModifiedBy>
  <cp:revision>22</cp:revision>
  <dcterms:created xsi:type="dcterms:W3CDTF">2018-11-06T09:16:12Z</dcterms:created>
  <dcterms:modified xsi:type="dcterms:W3CDTF">2018-12-14T08:15:19Z</dcterms:modified>
</cp:coreProperties>
</file>